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0" r:id="rId1"/>
  </p:sldMasterIdLst>
  <p:notesMasterIdLst>
    <p:notesMasterId r:id="rId3"/>
  </p:notesMasterIdLst>
  <p:sldIdLst>
    <p:sldId id="256" r:id="rId2"/>
  </p:sldIdLst>
  <p:sldSz cx="30275213" cy="42767250"/>
  <p:notesSz cx="14224000" cy="20104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127" userDrawn="1">
          <p15:clr>
            <a:srgbClr val="A4A3A4"/>
          </p15:clr>
        </p15:guide>
        <p15:guide id="2" pos="45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5F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778"/>
    <p:restoredTop sz="94720"/>
  </p:normalViewPr>
  <p:slideViewPr>
    <p:cSldViewPr>
      <p:cViewPr>
        <p:scale>
          <a:sx n="26" d="100"/>
          <a:sy n="26" d="100"/>
        </p:scale>
        <p:origin x="8888" y="1440"/>
      </p:cViewPr>
      <p:guideLst>
        <p:guide orient="horz" pos="6127"/>
        <p:guide pos="459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6164263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8056563" y="0"/>
            <a:ext cx="6164262" cy="10080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6E75CF-4B62-5744-B057-0A16CFAB0D4C}" type="datetimeFigureOut">
              <a:rPr kumimoji="1" lang="zh-CN" altLang="en-US" smtClean="0"/>
              <a:t>2024/10/30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711700" y="2513013"/>
            <a:ext cx="4800600" cy="6784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1422400" y="9675813"/>
            <a:ext cx="11379200" cy="79152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19096038"/>
            <a:ext cx="6164263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8056563" y="19096038"/>
            <a:ext cx="6164262" cy="10080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A86142-15FB-2E47-8EEA-C3BB5CC517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5917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945569" rtl="0" eaLnBrk="1" latinLnBrk="0" hangingPunct="1">
      <a:defRPr sz="2553" kern="1200">
        <a:solidFill>
          <a:schemeClr val="tx1"/>
        </a:solidFill>
        <a:latin typeface="+mn-lt"/>
        <a:ea typeface="+mn-ea"/>
        <a:cs typeface="+mn-cs"/>
      </a:defRPr>
    </a:lvl1pPr>
    <a:lvl2pPr marL="972784" algn="l" defTabSz="1945569" rtl="0" eaLnBrk="1" latinLnBrk="0" hangingPunct="1">
      <a:defRPr sz="2553" kern="1200">
        <a:solidFill>
          <a:schemeClr val="tx1"/>
        </a:solidFill>
        <a:latin typeface="+mn-lt"/>
        <a:ea typeface="+mn-ea"/>
        <a:cs typeface="+mn-cs"/>
      </a:defRPr>
    </a:lvl2pPr>
    <a:lvl3pPr marL="1945569" algn="l" defTabSz="1945569" rtl="0" eaLnBrk="1" latinLnBrk="0" hangingPunct="1">
      <a:defRPr sz="2553" kern="1200">
        <a:solidFill>
          <a:schemeClr val="tx1"/>
        </a:solidFill>
        <a:latin typeface="+mn-lt"/>
        <a:ea typeface="+mn-ea"/>
        <a:cs typeface="+mn-cs"/>
      </a:defRPr>
    </a:lvl3pPr>
    <a:lvl4pPr marL="2918353" algn="l" defTabSz="1945569" rtl="0" eaLnBrk="1" latinLnBrk="0" hangingPunct="1">
      <a:defRPr sz="2553" kern="1200">
        <a:solidFill>
          <a:schemeClr val="tx1"/>
        </a:solidFill>
        <a:latin typeface="+mn-lt"/>
        <a:ea typeface="+mn-ea"/>
        <a:cs typeface="+mn-cs"/>
      </a:defRPr>
    </a:lvl4pPr>
    <a:lvl5pPr marL="3891138" algn="l" defTabSz="1945569" rtl="0" eaLnBrk="1" latinLnBrk="0" hangingPunct="1">
      <a:defRPr sz="2553" kern="1200">
        <a:solidFill>
          <a:schemeClr val="tx1"/>
        </a:solidFill>
        <a:latin typeface="+mn-lt"/>
        <a:ea typeface="+mn-ea"/>
        <a:cs typeface="+mn-cs"/>
      </a:defRPr>
    </a:lvl5pPr>
    <a:lvl6pPr marL="4863922" algn="l" defTabSz="1945569" rtl="0" eaLnBrk="1" latinLnBrk="0" hangingPunct="1">
      <a:defRPr sz="2553" kern="1200">
        <a:solidFill>
          <a:schemeClr val="tx1"/>
        </a:solidFill>
        <a:latin typeface="+mn-lt"/>
        <a:ea typeface="+mn-ea"/>
        <a:cs typeface="+mn-cs"/>
      </a:defRPr>
    </a:lvl6pPr>
    <a:lvl7pPr marL="5836707" algn="l" defTabSz="1945569" rtl="0" eaLnBrk="1" latinLnBrk="0" hangingPunct="1">
      <a:defRPr sz="2553" kern="1200">
        <a:solidFill>
          <a:schemeClr val="tx1"/>
        </a:solidFill>
        <a:latin typeface="+mn-lt"/>
        <a:ea typeface="+mn-ea"/>
        <a:cs typeface="+mn-cs"/>
      </a:defRPr>
    </a:lvl7pPr>
    <a:lvl8pPr marL="6809491" algn="l" defTabSz="1945569" rtl="0" eaLnBrk="1" latinLnBrk="0" hangingPunct="1">
      <a:defRPr sz="2553" kern="1200">
        <a:solidFill>
          <a:schemeClr val="tx1"/>
        </a:solidFill>
        <a:latin typeface="+mn-lt"/>
        <a:ea typeface="+mn-ea"/>
        <a:cs typeface="+mn-cs"/>
      </a:defRPr>
    </a:lvl8pPr>
    <a:lvl9pPr marL="7782276" algn="l" defTabSz="1945569" rtl="0" eaLnBrk="1" latinLnBrk="0" hangingPunct="1">
      <a:defRPr sz="255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A86142-15FB-2E47-8EEA-C3BB5CC517AA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05407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6999180"/>
            <a:ext cx="25733931" cy="14889339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62709"/>
            <a:ext cx="22706410" cy="10325516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31746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6488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6960"/>
            <a:ext cx="6528093" cy="3624326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6960"/>
            <a:ext cx="19205838" cy="3624326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505823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8094BE-4402-FE46-9898-EBEA5BA63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99A49EC-F139-0149-B6C3-6A98ABBBC6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779CB2-D1AB-F240-977A-A2DC9EDAD569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7F2C571-75C4-1D4A-AC48-275702825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934852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6606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4047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62125"/>
            <a:ext cx="26112371" cy="17789985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20410"/>
            <a:ext cx="26112371" cy="9355333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28013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84800"/>
            <a:ext cx="12866966" cy="2713542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84800"/>
            <a:ext cx="12866966" cy="2713542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06743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6970"/>
            <a:ext cx="26112371" cy="826635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83919"/>
            <a:ext cx="12807832" cy="5138007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21926"/>
            <a:ext cx="12807832" cy="229775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83919"/>
            <a:ext cx="12870909" cy="5138007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21926"/>
            <a:ext cx="12870909" cy="229775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29495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1703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62673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1150"/>
            <a:ext cx="9764544" cy="997902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57701"/>
            <a:ext cx="15326827" cy="30392467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30175"/>
            <a:ext cx="9764544" cy="23769486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73823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1150"/>
            <a:ext cx="9764544" cy="997902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57701"/>
            <a:ext cx="15326827" cy="30392467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30175"/>
            <a:ext cx="9764544" cy="23769486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7940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6970"/>
            <a:ext cx="26112371" cy="8266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84800"/>
            <a:ext cx="26112371" cy="27135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38914"/>
            <a:ext cx="6811923" cy="22769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38914"/>
            <a:ext cx="10217884" cy="22769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38914"/>
            <a:ext cx="6811923" cy="22769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altLang="zh-CN" smtClean="0"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9986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66" r:id="rId12"/>
    <p:sldLayoutId id="2147483667" r:id="rId13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21" Type="http://schemas.openxmlformats.org/officeDocument/2006/relationships/image" Target="../media/image19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microsoft.com/office/2007/relationships/hdphoto" Target="../media/hdphoto1.wdp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object 28">
            <a:extLst>
              <a:ext uri="{FF2B5EF4-FFF2-40B4-BE49-F238E27FC236}">
                <a16:creationId xmlns:a16="http://schemas.microsoft.com/office/drawing/2014/main" id="{0AD055C8-35C9-4241-B34C-B2409F0C72AB}"/>
              </a:ext>
            </a:extLst>
          </p:cNvPr>
          <p:cNvSpPr/>
          <p:nvPr/>
        </p:nvSpPr>
        <p:spPr>
          <a:xfrm>
            <a:off x="8320" y="0"/>
            <a:ext cx="30266677" cy="4363178"/>
          </a:xfrm>
          <a:custGeom>
            <a:avLst/>
            <a:gdLst/>
            <a:ahLst/>
            <a:cxnLst/>
            <a:rect l="l" t="t" r="r" b="b"/>
            <a:pathLst>
              <a:path w="14220190" h="617855">
                <a:moveTo>
                  <a:pt x="14219884" y="0"/>
                </a:moveTo>
                <a:lnTo>
                  <a:pt x="0" y="0"/>
                </a:lnTo>
                <a:lnTo>
                  <a:pt x="0" y="617262"/>
                </a:lnTo>
                <a:lnTo>
                  <a:pt x="14219884" y="617262"/>
                </a:lnTo>
                <a:lnTo>
                  <a:pt x="14219884" y="0"/>
                </a:lnTo>
                <a:close/>
              </a:path>
            </a:pathLst>
          </a:custGeom>
          <a:solidFill>
            <a:srgbClr val="155F82"/>
          </a:solidFill>
        </p:spPr>
        <p:txBody>
          <a:bodyPr wrap="square" lIns="0" tIns="0" rIns="0" bIns="0" rtlCol="0"/>
          <a:lstStyle/>
          <a:p>
            <a:endParaRPr sz="8148" dirty="0"/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003671" y="288633"/>
            <a:ext cx="4622830" cy="1368807"/>
          </a:xfrm>
          <a:prstGeom prst="rect">
            <a:avLst/>
          </a:prstGeom>
        </p:spPr>
      </p:pic>
      <p:sp>
        <p:nvSpPr>
          <p:cNvPr id="28" name="object 28"/>
          <p:cNvSpPr/>
          <p:nvPr/>
        </p:nvSpPr>
        <p:spPr>
          <a:xfrm>
            <a:off x="215" y="42093706"/>
            <a:ext cx="30266677" cy="704534"/>
          </a:xfrm>
          <a:custGeom>
            <a:avLst/>
            <a:gdLst/>
            <a:ahLst/>
            <a:cxnLst/>
            <a:rect l="l" t="t" r="r" b="b"/>
            <a:pathLst>
              <a:path w="14220190" h="617855">
                <a:moveTo>
                  <a:pt x="14219884" y="0"/>
                </a:moveTo>
                <a:lnTo>
                  <a:pt x="0" y="0"/>
                </a:lnTo>
                <a:lnTo>
                  <a:pt x="0" y="617262"/>
                </a:lnTo>
                <a:lnTo>
                  <a:pt x="14219884" y="617262"/>
                </a:lnTo>
                <a:lnTo>
                  <a:pt x="14219884" y="0"/>
                </a:lnTo>
                <a:close/>
              </a:path>
            </a:pathLst>
          </a:custGeom>
          <a:solidFill>
            <a:srgbClr val="155F82"/>
          </a:solidFill>
        </p:spPr>
        <p:txBody>
          <a:bodyPr wrap="square" lIns="0" tIns="0" rIns="0" bIns="0" rtlCol="0"/>
          <a:lstStyle/>
          <a:p>
            <a:endParaRPr sz="8148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6552" y="1345517"/>
            <a:ext cx="29664208" cy="2735018"/>
          </a:xfrm>
          <a:prstGeom prst="rect">
            <a:avLst/>
          </a:prstGeom>
        </p:spPr>
        <p:txBody>
          <a:bodyPr vert="horz" wrap="square" lIns="0" tIns="374180" rIns="0" bIns="0" rtlCol="0" anchor="ctr">
            <a:spAutoFit/>
          </a:bodyPr>
          <a:lstStyle/>
          <a:p>
            <a:pPr marL="27017">
              <a:lnSpc>
                <a:spcPct val="100000"/>
              </a:lnSpc>
              <a:spcBef>
                <a:spcPts val="4223"/>
              </a:spcBef>
              <a:spcAft>
                <a:spcPts val="2553"/>
              </a:spcAft>
            </a:pPr>
            <a:r>
              <a:rPr lang="en-GB" altLang="zh-CN" sz="8509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Interpretable Long-term Action Quality Assessment </a:t>
            </a:r>
            <a:br>
              <a:rPr lang="en-GB" altLang="zh-CN" sz="8509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GB" sz="3404" spc="117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Xu Dong, Xinran Liu, </a:t>
            </a:r>
            <a:r>
              <a:rPr lang="en-GB" sz="3404" spc="117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Wanqing</a:t>
            </a:r>
            <a:r>
              <a:rPr lang="en-GB" sz="3404" spc="117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Li, Anthony Adeyemi-</a:t>
            </a:r>
            <a:r>
              <a:rPr lang="en-GB" sz="3404" spc="117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Ejeye</a:t>
            </a:r>
            <a:r>
              <a:rPr lang="en-GB" sz="3404" spc="117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, Andrew Gilbert</a:t>
            </a:r>
            <a:br>
              <a:rPr lang="en-GB" sz="3404" spc="117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</a:br>
            <a:r>
              <a:rPr lang="en-GB" sz="3404" spc="117" dirty="0" err="1">
                <a:solidFill>
                  <a:schemeClr val="bg1"/>
                </a:solidFill>
                <a:latin typeface="+mn-lt"/>
                <a:cs typeface="Aharoni" panose="02010803020104030203" pitchFamily="2" charset="-79"/>
              </a:rPr>
              <a:t>Github</a:t>
            </a:r>
            <a:r>
              <a:rPr lang="en-GB" sz="3404" spc="117" dirty="0">
                <a:solidFill>
                  <a:schemeClr val="bg1"/>
                </a:solidFill>
                <a:latin typeface="+mn-lt"/>
                <a:cs typeface="Aharoni" panose="02010803020104030203" pitchFamily="2" charset="-79"/>
              </a:rPr>
              <a:t> Page</a:t>
            </a:r>
            <a:r>
              <a:rPr lang="en-GB" sz="3404" spc="117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: </a:t>
            </a:r>
            <a:r>
              <a:rPr lang="en-GB" sz="3404" spc="117" dirty="0">
                <a:solidFill>
                  <a:schemeClr val="bg1"/>
                </a:solidFill>
                <a:latin typeface="+mn-lt"/>
                <a:cs typeface="Aharoni" panose="02010803020104030203" pitchFamily="2" charset="-79"/>
              </a:rPr>
              <a:t>https://</a:t>
            </a:r>
            <a:r>
              <a:rPr lang="en-GB" sz="3404" spc="117" dirty="0" err="1">
                <a:solidFill>
                  <a:schemeClr val="bg1"/>
                </a:solidFill>
                <a:latin typeface="+mn-lt"/>
                <a:cs typeface="Aharoni" panose="02010803020104030203" pitchFamily="2" charset="-79"/>
              </a:rPr>
              <a:t>github.com</a:t>
            </a:r>
            <a:r>
              <a:rPr lang="en-GB" sz="3404" spc="117" dirty="0">
                <a:solidFill>
                  <a:schemeClr val="bg1"/>
                </a:solidFill>
                <a:latin typeface="+mn-lt"/>
                <a:cs typeface="Aharoni" panose="02010803020104030203" pitchFamily="2" charset="-79"/>
              </a:rPr>
              <a:t>/dx199771/Interpretability-AQA</a:t>
            </a:r>
            <a:endParaRPr lang="en-GB" sz="3404" dirty="0">
              <a:solidFill>
                <a:schemeClr val="bg1"/>
              </a:solidFill>
              <a:latin typeface="+mn-lt"/>
              <a:cs typeface="Aharoni" panose="02010803020104030203" pitchFamily="2" charset="-79"/>
            </a:endParaRPr>
          </a:p>
        </p:txBody>
      </p:sp>
      <p:pic>
        <p:nvPicPr>
          <p:cNvPr id="119" name="图片 118">
            <a:extLst>
              <a:ext uri="{FF2B5EF4-FFF2-40B4-BE49-F238E27FC236}">
                <a16:creationId xmlns:a16="http://schemas.microsoft.com/office/drawing/2014/main" id="{3D6B2AC6-344C-B248-B3F8-C4AB31715E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48611" y="482766"/>
            <a:ext cx="2755691" cy="2747150"/>
          </a:xfrm>
          <a:prstGeom prst="rect">
            <a:avLst/>
          </a:prstGeom>
        </p:spPr>
      </p:pic>
      <p:pic>
        <p:nvPicPr>
          <p:cNvPr id="123" name="图片 122">
            <a:extLst>
              <a:ext uri="{FF2B5EF4-FFF2-40B4-BE49-F238E27FC236}">
                <a16:creationId xmlns:a16="http://schemas.microsoft.com/office/drawing/2014/main" id="{CD3D9711-DBF0-ED4D-BF86-797360EE4E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551" y="29888624"/>
            <a:ext cx="17132623" cy="4912695"/>
          </a:xfrm>
          <a:prstGeom prst="rect">
            <a:avLst/>
          </a:prstGeom>
        </p:spPr>
      </p:pic>
      <p:pic>
        <p:nvPicPr>
          <p:cNvPr id="125" name="图片 124">
            <a:extLst>
              <a:ext uri="{FF2B5EF4-FFF2-40B4-BE49-F238E27FC236}">
                <a16:creationId xmlns:a16="http://schemas.microsoft.com/office/drawing/2014/main" id="{739C0FAF-A47B-2E47-A5DB-8AC9BF096C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74229" y="29979225"/>
            <a:ext cx="10979377" cy="4550907"/>
          </a:xfrm>
          <a:prstGeom prst="rect">
            <a:avLst/>
          </a:prstGeom>
        </p:spPr>
      </p:pic>
      <p:sp>
        <p:nvSpPr>
          <p:cNvPr id="1027" name="文本框 1026">
            <a:extLst>
              <a:ext uri="{FF2B5EF4-FFF2-40B4-BE49-F238E27FC236}">
                <a16:creationId xmlns:a16="http://schemas.microsoft.com/office/drawing/2014/main" id="{6FC03B48-5811-D14A-B5FC-29814ABFC7AA}"/>
              </a:ext>
            </a:extLst>
          </p:cNvPr>
          <p:cNvSpPr txBox="1"/>
          <p:nvPr/>
        </p:nvSpPr>
        <p:spPr>
          <a:xfrm>
            <a:off x="1981912" y="21496522"/>
            <a:ext cx="184731" cy="1346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sz="8148" dirty="0"/>
          </a:p>
        </p:txBody>
      </p:sp>
      <p:sp>
        <p:nvSpPr>
          <p:cNvPr id="1028" name="文本框 1027">
            <a:extLst>
              <a:ext uri="{FF2B5EF4-FFF2-40B4-BE49-F238E27FC236}">
                <a16:creationId xmlns:a16="http://schemas.microsoft.com/office/drawing/2014/main" id="{DC51825D-1805-CD47-9634-AD515CBB332F}"/>
              </a:ext>
            </a:extLst>
          </p:cNvPr>
          <p:cNvSpPr txBox="1"/>
          <p:nvPr/>
        </p:nvSpPr>
        <p:spPr>
          <a:xfrm>
            <a:off x="1138899" y="28345758"/>
            <a:ext cx="2659895" cy="1008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956" dirty="0">
                <a:solidFill>
                  <a:schemeClr val="bg1"/>
                </a:solidFill>
                <a:latin typeface="Aptos" panose="020B0004020202020204" pitchFamily="34" charset="0"/>
              </a:rPr>
              <a:t>Results</a:t>
            </a:r>
            <a:endParaRPr kumimoji="1" lang="zh-CN" altLang="en-US" sz="4255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1033" name="同侧圆角矩形 1032">
            <a:extLst>
              <a:ext uri="{FF2B5EF4-FFF2-40B4-BE49-F238E27FC236}">
                <a16:creationId xmlns:a16="http://schemas.microsoft.com/office/drawing/2014/main" id="{3B12DD94-6345-5548-A7D9-1ACFFF0F291D}"/>
              </a:ext>
            </a:extLst>
          </p:cNvPr>
          <p:cNvSpPr/>
          <p:nvPr/>
        </p:nvSpPr>
        <p:spPr>
          <a:xfrm>
            <a:off x="459939" y="28197268"/>
            <a:ext cx="29266621" cy="1043744"/>
          </a:xfrm>
          <a:prstGeom prst="round2SameRect">
            <a:avLst/>
          </a:prstGeom>
          <a:solidFill>
            <a:srgbClr val="145F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altLang="zh-CN" sz="5106" dirty="0">
                <a:solidFill>
                  <a:schemeClr val="bg1"/>
                </a:solidFill>
                <a:latin typeface="Aptos" panose="020B0004020202020204" pitchFamily="34" charset="0"/>
              </a:rPr>
              <a:t>Experiment</a:t>
            </a:r>
            <a:endParaRPr kumimoji="1" lang="en-GB" altLang="zh-CN" sz="4255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150" name="同侧圆角矩形 149">
            <a:extLst>
              <a:ext uri="{FF2B5EF4-FFF2-40B4-BE49-F238E27FC236}">
                <a16:creationId xmlns:a16="http://schemas.microsoft.com/office/drawing/2014/main" id="{B79C106F-ECA5-8048-8AD7-6CEED07D7D02}"/>
              </a:ext>
            </a:extLst>
          </p:cNvPr>
          <p:cNvSpPr/>
          <p:nvPr/>
        </p:nvSpPr>
        <p:spPr>
          <a:xfrm>
            <a:off x="527862" y="18402942"/>
            <a:ext cx="17742385" cy="1043744"/>
          </a:xfrm>
          <a:prstGeom prst="round2SameRect">
            <a:avLst/>
          </a:prstGeom>
          <a:solidFill>
            <a:srgbClr val="145F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altLang="zh-CN" sz="5106" dirty="0">
                <a:solidFill>
                  <a:schemeClr val="bg1"/>
                </a:solidFill>
                <a:latin typeface="Aptos" panose="020B0004020202020204" pitchFamily="34" charset="0"/>
              </a:rPr>
              <a:t>Our Pipeline</a:t>
            </a:r>
            <a:endParaRPr kumimoji="1" lang="en-GB" altLang="zh-CN" sz="4255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151" name="同侧圆角矩形 150">
            <a:extLst>
              <a:ext uri="{FF2B5EF4-FFF2-40B4-BE49-F238E27FC236}">
                <a16:creationId xmlns:a16="http://schemas.microsoft.com/office/drawing/2014/main" id="{9D854DB1-8951-E343-BFCE-EC5654C3AD11}"/>
              </a:ext>
            </a:extLst>
          </p:cNvPr>
          <p:cNvSpPr/>
          <p:nvPr/>
        </p:nvSpPr>
        <p:spPr>
          <a:xfrm>
            <a:off x="459940" y="4833846"/>
            <a:ext cx="13056670" cy="1043744"/>
          </a:xfrm>
          <a:prstGeom prst="round2SameRect">
            <a:avLst/>
          </a:prstGeom>
          <a:solidFill>
            <a:srgbClr val="145F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altLang="zh-CN" sz="5106" dirty="0">
                <a:solidFill>
                  <a:schemeClr val="bg1"/>
                </a:solidFill>
                <a:latin typeface="Aptos" panose="020B0004020202020204" pitchFamily="34" charset="0"/>
              </a:rPr>
              <a:t>TL;DR</a:t>
            </a:r>
            <a:endParaRPr kumimoji="1" lang="en-GB" altLang="zh-CN" sz="4255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1034" name="文本框 1033">
            <a:extLst>
              <a:ext uri="{FF2B5EF4-FFF2-40B4-BE49-F238E27FC236}">
                <a16:creationId xmlns:a16="http://schemas.microsoft.com/office/drawing/2014/main" id="{D218D00D-53B0-784E-9541-C6209CDB28E1}"/>
              </a:ext>
            </a:extLst>
          </p:cNvPr>
          <p:cNvSpPr txBox="1"/>
          <p:nvPr/>
        </p:nvSpPr>
        <p:spPr>
          <a:xfrm>
            <a:off x="527862" y="5984173"/>
            <a:ext cx="1298874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zh-CN" sz="4000" b="1" dirty="0">
                <a:latin typeface="Aptos" panose="020B0004020202020204" pitchFamily="34" charset="0"/>
                <a:sym typeface="Wingdings" pitchFamily="2" charset="2"/>
              </a:rPr>
              <a:t>AQA: </a:t>
            </a:r>
            <a:r>
              <a:rPr lang="en-GB" altLang="zh-CN" sz="4000" dirty="0">
                <a:latin typeface="Aptos" panose="020B0004020202020204" pitchFamily="34" charset="0"/>
                <a:sym typeface="Wingdings" pitchFamily="2" charset="2"/>
              </a:rPr>
              <a:t>E</a:t>
            </a:r>
            <a:r>
              <a:rPr lang="en-GB" altLang="zh-CN" sz="4000" dirty="0">
                <a:latin typeface="Aptos" panose="020B0004020202020204" pitchFamily="34" charset="0"/>
              </a:rPr>
              <a:t>valuate how well an action is performed in a video.</a:t>
            </a:r>
            <a:endParaRPr lang="en-GB" altLang="zh-CN" sz="4000" dirty="0">
              <a:latin typeface="Aptos" panose="020B0004020202020204" pitchFamily="34" charset="0"/>
              <a:sym typeface="Wingdings" pitchFamily="2" charset="2"/>
            </a:endParaRPr>
          </a:p>
          <a:p>
            <a:r>
              <a:rPr lang="en-GB" altLang="zh-CN" sz="4000" b="1" dirty="0">
                <a:latin typeface="Aptos" panose="020B0004020202020204" pitchFamily="34" charset="0"/>
              </a:rPr>
              <a:t>Problem1: </a:t>
            </a:r>
            <a:r>
              <a:rPr lang="en-GB" altLang="zh-CN" sz="4000" dirty="0">
                <a:latin typeface="Aptos" panose="020B0004020202020204" pitchFamily="34" charset="0"/>
              </a:rPr>
              <a:t>Limited Understanding of Long Temporal Sequences.</a:t>
            </a:r>
          </a:p>
          <a:p>
            <a:r>
              <a:rPr lang="en-GB" altLang="zh-CN" sz="4000" b="1" dirty="0">
                <a:latin typeface="Aptos" panose="020B0004020202020204" pitchFamily="34" charset="0"/>
              </a:rPr>
              <a:t>Problem2: </a:t>
            </a:r>
            <a:r>
              <a:rPr lang="en-GB" altLang="zh-CN" sz="4000" dirty="0">
                <a:latin typeface="Aptos" panose="020B0004020202020204" pitchFamily="34" charset="0"/>
              </a:rPr>
              <a:t>Existing AQA models regress single score and lack</a:t>
            </a:r>
            <a:r>
              <a:rPr lang="zh-CN" altLang="en-US" sz="4000" dirty="0">
                <a:latin typeface="Aptos" panose="020B0004020202020204" pitchFamily="34" charset="0"/>
              </a:rPr>
              <a:t> </a:t>
            </a:r>
            <a:r>
              <a:rPr lang="en-GB" altLang="zh-CN" sz="4000" dirty="0">
                <a:latin typeface="Aptos" panose="020B0004020202020204" pitchFamily="34" charset="0"/>
              </a:rPr>
              <a:t>interpretability.</a:t>
            </a:r>
          </a:p>
          <a:p>
            <a:r>
              <a:rPr lang="en-GB" altLang="zh-CN" sz="4000" b="1" dirty="0">
                <a:latin typeface="Aptos" panose="020B0004020202020204" pitchFamily="34" charset="0"/>
              </a:rPr>
              <a:t>Solution: </a:t>
            </a:r>
            <a:r>
              <a:rPr lang="en-GB" altLang="zh-CN" sz="4000" dirty="0">
                <a:latin typeface="Aptos" panose="020B0004020202020204" pitchFamily="34" charset="0"/>
              </a:rPr>
              <a:t>Develop an interpretable AQA network with the ability to handle long-term videos.</a:t>
            </a:r>
            <a:endParaRPr lang="en-GB" altLang="zh-CN" sz="4000" b="1" dirty="0">
              <a:latin typeface="Aptos" panose="020B0004020202020204" pitchFamily="34" charset="0"/>
            </a:endParaRPr>
          </a:p>
        </p:txBody>
      </p:sp>
      <p:pic>
        <p:nvPicPr>
          <p:cNvPr id="1037" name="图片 1036" descr="图表, 折线图&#10;&#10;描述已自动生成">
            <a:extLst>
              <a:ext uri="{FF2B5EF4-FFF2-40B4-BE49-F238E27FC236}">
                <a16:creationId xmlns:a16="http://schemas.microsoft.com/office/drawing/2014/main" id="{A507CD45-8533-A048-97D2-E4BC8FC4D9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8526" y="6123391"/>
            <a:ext cx="3861721" cy="3136549"/>
          </a:xfrm>
          <a:prstGeom prst="rect">
            <a:avLst/>
          </a:prstGeom>
        </p:spPr>
      </p:pic>
      <p:pic>
        <p:nvPicPr>
          <p:cNvPr id="1039" name="图片 1038" descr="图表, 条形图&#10;&#10;描述已自动生成">
            <a:extLst>
              <a:ext uri="{FF2B5EF4-FFF2-40B4-BE49-F238E27FC236}">
                <a16:creationId xmlns:a16="http://schemas.microsoft.com/office/drawing/2014/main" id="{D5A26370-B2AC-864B-8556-5A998D8D0B6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6816" y="6125243"/>
            <a:ext cx="3750444" cy="3153556"/>
          </a:xfrm>
          <a:prstGeom prst="rect">
            <a:avLst/>
          </a:prstGeom>
        </p:spPr>
      </p:pic>
      <p:pic>
        <p:nvPicPr>
          <p:cNvPr id="1041" name="图片 1040" descr="图表&#10;&#10;描述已自动生成">
            <a:extLst>
              <a:ext uri="{FF2B5EF4-FFF2-40B4-BE49-F238E27FC236}">
                <a16:creationId xmlns:a16="http://schemas.microsoft.com/office/drawing/2014/main" id="{62200500-FAD7-C241-B672-6ECDE26325E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76206" y="6134503"/>
            <a:ext cx="3879286" cy="3117588"/>
          </a:xfrm>
          <a:prstGeom prst="rect">
            <a:avLst/>
          </a:prstGeom>
        </p:spPr>
      </p:pic>
      <p:pic>
        <p:nvPicPr>
          <p:cNvPr id="1043" name="图片 1042" descr="图表&#10;&#10;描述已自动生成">
            <a:extLst>
              <a:ext uri="{FF2B5EF4-FFF2-40B4-BE49-F238E27FC236}">
                <a16:creationId xmlns:a16="http://schemas.microsoft.com/office/drawing/2014/main" id="{FA10949F-D4F5-D042-B73C-883F2525373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93392" y="6154899"/>
            <a:ext cx="3654020" cy="3094984"/>
          </a:xfrm>
          <a:prstGeom prst="rect">
            <a:avLst/>
          </a:prstGeom>
        </p:spPr>
      </p:pic>
      <p:sp>
        <p:nvSpPr>
          <p:cNvPr id="1044" name="文本框 1043">
            <a:extLst>
              <a:ext uri="{FF2B5EF4-FFF2-40B4-BE49-F238E27FC236}">
                <a16:creationId xmlns:a16="http://schemas.microsoft.com/office/drawing/2014/main" id="{C0E021F1-8651-D741-9BCA-76B48BCFB9CE}"/>
              </a:ext>
            </a:extLst>
          </p:cNvPr>
          <p:cNvSpPr txBox="1"/>
          <p:nvPr/>
        </p:nvSpPr>
        <p:spPr>
          <a:xfrm>
            <a:off x="18190766" y="9439309"/>
            <a:ext cx="184731" cy="1346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sz="8148" dirty="0"/>
          </a:p>
        </p:txBody>
      </p:sp>
      <p:sp>
        <p:nvSpPr>
          <p:cNvPr id="1045" name="文本框 1044">
            <a:extLst>
              <a:ext uri="{FF2B5EF4-FFF2-40B4-BE49-F238E27FC236}">
                <a16:creationId xmlns:a16="http://schemas.microsoft.com/office/drawing/2014/main" id="{8CDC1DBD-0A06-B942-A4E5-64F31EF9C14E}"/>
              </a:ext>
            </a:extLst>
          </p:cNvPr>
          <p:cNvSpPr txBox="1"/>
          <p:nvPr/>
        </p:nvSpPr>
        <p:spPr>
          <a:xfrm>
            <a:off x="14430141" y="15837694"/>
            <a:ext cx="14996022" cy="2272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07876" indent="-607876" fontAlgn="base">
              <a:spcAft>
                <a:spcPts val="2553"/>
              </a:spcAft>
              <a:buFont typeface="Arial" panose="020B0604020202020204" pitchFamily="34" charset="0"/>
              <a:buChar char="•"/>
            </a:pPr>
            <a:r>
              <a:rPr lang="en-GB" altLang="zh-CN" sz="4000" dirty="0">
                <a:latin typeface="Aptos" panose="020B0004020202020204" pitchFamily="34" charset="0"/>
              </a:rPr>
              <a:t>Using different variance to initialize the query embedding can improve the query correlation of self-attention map. </a:t>
            </a:r>
          </a:p>
          <a:p>
            <a:pPr marL="607876" indent="-607876" fontAlgn="base">
              <a:spcAft>
                <a:spcPts val="2553"/>
              </a:spcAft>
              <a:buFont typeface="Arial" panose="020B0604020202020204" pitchFamily="34" charset="0"/>
              <a:buChar char="•"/>
            </a:pPr>
            <a:r>
              <a:rPr lang="en-GB" altLang="zh-CN" sz="4000" dirty="0">
                <a:latin typeface="Aptos" panose="020B0004020202020204" pitchFamily="34" charset="0"/>
              </a:rPr>
              <a:t>Using </a:t>
            </a:r>
            <a:r>
              <a:rPr lang="en-GB" altLang="zh-CN" sz="4000" b="1" dirty="0">
                <a:latin typeface="Aptos" panose="020B0004020202020204" pitchFamily="34" charset="0"/>
              </a:rPr>
              <a:t>larger</a:t>
            </a:r>
            <a:r>
              <a:rPr lang="en-GB" altLang="zh-CN" sz="4000" dirty="0">
                <a:latin typeface="Aptos" panose="020B0004020202020204" pitchFamily="34" charset="0"/>
              </a:rPr>
              <a:t> variance outperforms lower variance.</a:t>
            </a:r>
            <a:endParaRPr lang="zh-CN" altLang="en-US" sz="4000" dirty="0">
              <a:latin typeface="Aptos" panose="020B0004020202020204" pitchFamily="34" charset="0"/>
            </a:endParaRPr>
          </a:p>
        </p:txBody>
      </p:sp>
      <p:pic>
        <p:nvPicPr>
          <p:cNvPr id="121" name="图片 120" descr="电脑萤幕画面&#10;&#10;中度可信度描述已自动生成">
            <a:extLst>
              <a:ext uri="{FF2B5EF4-FFF2-40B4-BE49-F238E27FC236}">
                <a16:creationId xmlns:a16="http://schemas.microsoft.com/office/drawing/2014/main" id="{5AA75728-866E-2641-BD73-D00B781A101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860" y="19675764"/>
            <a:ext cx="16224290" cy="8298252"/>
          </a:xfrm>
          <a:prstGeom prst="rect">
            <a:avLst/>
          </a:prstGeom>
        </p:spPr>
      </p:pic>
      <p:pic>
        <p:nvPicPr>
          <p:cNvPr id="1049" name="Picture 7">
            <a:extLst>
              <a:ext uri="{FF2B5EF4-FFF2-40B4-BE49-F238E27FC236}">
                <a16:creationId xmlns:a16="http://schemas.microsoft.com/office/drawing/2014/main" id="{88DD8B15-BA37-2345-901E-FFB656DDE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61578" y="25814362"/>
            <a:ext cx="5076914" cy="140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8">
            <a:extLst>
              <a:ext uri="{FF2B5EF4-FFF2-40B4-BE49-F238E27FC236}">
                <a16:creationId xmlns:a16="http://schemas.microsoft.com/office/drawing/2014/main" id="{6284C383-603C-4F4F-80DC-2030AB8A21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9863" y="25031626"/>
            <a:ext cx="4342256" cy="702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1" name="Picture 9">
            <a:extLst>
              <a:ext uri="{FF2B5EF4-FFF2-40B4-BE49-F238E27FC236}">
                <a16:creationId xmlns:a16="http://schemas.microsoft.com/office/drawing/2014/main" id="{6EB31334-6737-084A-B017-9B3CB6C201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37607" y="23714983"/>
            <a:ext cx="4145588" cy="657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3" name="同侧圆角矩形 212">
            <a:extLst>
              <a:ext uri="{FF2B5EF4-FFF2-40B4-BE49-F238E27FC236}">
                <a16:creationId xmlns:a16="http://schemas.microsoft.com/office/drawing/2014/main" id="{BDC52E63-FB3C-0C4C-8BF4-B6261B51CA5A}"/>
              </a:ext>
            </a:extLst>
          </p:cNvPr>
          <p:cNvSpPr/>
          <p:nvPr/>
        </p:nvSpPr>
        <p:spPr>
          <a:xfrm>
            <a:off x="14008671" y="4795081"/>
            <a:ext cx="15725040" cy="1043744"/>
          </a:xfrm>
          <a:prstGeom prst="round2SameRect">
            <a:avLst/>
          </a:prstGeom>
          <a:solidFill>
            <a:srgbClr val="145F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altLang="zh-CN" sz="5106" dirty="0">
                <a:solidFill>
                  <a:schemeClr val="bg1"/>
                </a:solidFill>
                <a:latin typeface="Aptos" panose="020B0004020202020204" pitchFamily="34" charset="0"/>
              </a:rPr>
              <a:t>Temporal Skipping Problem</a:t>
            </a:r>
            <a:endParaRPr kumimoji="1" lang="en-GB" altLang="zh-CN" sz="4255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1084" name="文本框 1083">
            <a:extLst>
              <a:ext uri="{FF2B5EF4-FFF2-40B4-BE49-F238E27FC236}">
                <a16:creationId xmlns:a16="http://schemas.microsoft.com/office/drawing/2014/main" id="{F1080E42-9EC0-1640-A303-9DE0E839949B}"/>
              </a:ext>
            </a:extLst>
          </p:cNvPr>
          <p:cNvSpPr txBox="1"/>
          <p:nvPr/>
        </p:nvSpPr>
        <p:spPr>
          <a:xfrm>
            <a:off x="429479" y="12052646"/>
            <a:ext cx="13168550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GB" altLang="zh-CN" sz="4000" b="1" dirty="0">
                <a:latin typeface="Aptos" panose="020B0004020202020204" pitchFamily="34" charset="0"/>
              </a:rPr>
              <a:t>Temporal Decoder: </a:t>
            </a:r>
            <a:r>
              <a:rPr kumimoji="1" lang="en-GB" altLang="zh-CN" sz="4000" dirty="0">
                <a:latin typeface="Aptos" panose="020B0004020202020204" pitchFamily="34" charset="0"/>
              </a:rPr>
              <a:t>Transformer based decoder u</a:t>
            </a:r>
            <a:r>
              <a:rPr lang="en-GB" altLang="zh-CN" sz="4000" dirty="0">
                <a:latin typeface="Aptos" panose="020B0004020202020204" pitchFamily="34" charset="0"/>
              </a:rPr>
              <a:t>ses learnable clip queries as input</a:t>
            </a:r>
            <a:r>
              <a:rPr lang="zh-CN" altLang="en-US" sz="4000" dirty="0">
                <a:latin typeface="Aptos" panose="020B0004020202020204" pitchFamily="34" charset="0"/>
              </a:rPr>
              <a:t> </a:t>
            </a:r>
            <a:r>
              <a:rPr lang="en-US" altLang="zh-CN" sz="4000" dirty="0">
                <a:latin typeface="Aptos" panose="020B0004020202020204" pitchFamily="34" charset="0"/>
              </a:rPr>
              <a:t>with</a:t>
            </a:r>
            <a:r>
              <a:rPr lang="zh-CN" altLang="en-US" sz="4000" dirty="0">
                <a:latin typeface="Aptos" panose="020B0004020202020204" pitchFamily="34" charset="0"/>
              </a:rPr>
              <a:t> </a:t>
            </a:r>
            <a:r>
              <a:rPr lang="en-GB" altLang="zh-CN" sz="4000" dirty="0">
                <a:latin typeface="Aptos" panose="020B0004020202020204" pitchFamily="34" charset="0"/>
              </a:rPr>
              <a:t>semantic meaning to learn clip score.</a:t>
            </a:r>
            <a:endParaRPr kumimoji="1" lang="en-GB" altLang="zh-CN" sz="4000" b="1" dirty="0">
              <a:latin typeface="Aptos" panose="020B0004020202020204" pitchFamily="34" charset="0"/>
            </a:endParaRPr>
          </a:p>
          <a:p>
            <a:r>
              <a:rPr kumimoji="1" lang="en-GB" altLang="zh-CN" sz="4000" b="1" dirty="0">
                <a:latin typeface="Aptos" panose="020B0004020202020204" pitchFamily="34" charset="0"/>
              </a:rPr>
              <a:t>Attention Loss: </a:t>
            </a:r>
            <a:r>
              <a:rPr kumimoji="1" lang="en-GB" altLang="zh-CN" sz="4000" dirty="0">
                <a:latin typeface="Aptos" panose="020B0004020202020204" pitchFamily="34" charset="0"/>
              </a:rPr>
              <a:t>Using KL divergence to constrain Self-attention and Cross-attention outputs and eliminate </a:t>
            </a:r>
            <a:r>
              <a:rPr kumimoji="1" lang="en-GB" altLang="zh-CN" sz="4000" i="1" dirty="0">
                <a:latin typeface="Aptos" panose="020B0004020202020204" pitchFamily="34" charset="0"/>
              </a:rPr>
              <a:t>Temporal Skipping</a:t>
            </a:r>
            <a:r>
              <a:rPr kumimoji="1" lang="en-GB" altLang="zh-CN" sz="4000" dirty="0">
                <a:latin typeface="Aptos" panose="020B0004020202020204" pitchFamily="34" charset="0"/>
              </a:rPr>
              <a:t> Problem.</a:t>
            </a:r>
          </a:p>
          <a:p>
            <a:r>
              <a:rPr kumimoji="1" lang="en-GB" altLang="zh-CN" sz="4000" b="1" dirty="0">
                <a:latin typeface="Aptos" panose="020B0004020202020204" pitchFamily="34" charset="0"/>
              </a:rPr>
              <a:t>Query Init: </a:t>
            </a:r>
            <a:r>
              <a:rPr kumimoji="1" lang="en-GB" altLang="zh-CN" sz="4000" dirty="0">
                <a:latin typeface="Aptos" panose="020B0004020202020204" pitchFamily="34" charset="0"/>
              </a:rPr>
              <a:t>Using different variance to initialize query boost performance.</a:t>
            </a:r>
          </a:p>
          <a:p>
            <a:r>
              <a:rPr kumimoji="1" lang="en-GB" altLang="zh-CN" sz="4000" b="1" dirty="0">
                <a:latin typeface="Aptos" panose="020B0004020202020204" pitchFamily="34" charset="0"/>
              </a:rPr>
              <a:t>Two Head Regression:</a:t>
            </a:r>
            <a:r>
              <a:rPr kumimoji="1" lang="zh-CN" altLang="en-US" sz="4000" b="1" dirty="0">
                <a:latin typeface="Aptos" panose="020B0004020202020204" pitchFamily="34" charset="0"/>
              </a:rPr>
              <a:t> </a:t>
            </a:r>
            <a:r>
              <a:rPr kumimoji="1" lang="en-GB" altLang="zh-CN" sz="4000" dirty="0">
                <a:latin typeface="Aptos" panose="020B0004020202020204" pitchFamily="34" charset="0"/>
              </a:rPr>
              <a:t>Weight-Score regression head provides interpretability to the network.</a:t>
            </a:r>
          </a:p>
        </p:txBody>
      </p:sp>
      <p:sp>
        <p:nvSpPr>
          <p:cNvPr id="1085" name="文本框 1084">
            <a:extLst>
              <a:ext uri="{FF2B5EF4-FFF2-40B4-BE49-F238E27FC236}">
                <a16:creationId xmlns:a16="http://schemas.microsoft.com/office/drawing/2014/main" id="{90E2EE29-805F-2145-8E36-60838DDC717D}"/>
              </a:ext>
            </a:extLst>
          </p:cNvPr>
          <p:cNvSpPr txBox="1"/>
          <p:nvPr/>
        </p:nvSpPr>
        <p:spPr>
          <a:xfrm>
            <a:off x="1282434" y="29491846"/>
            <a:ext cx="15302972" cy="18044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sz="2978" b="1" dirty="0">
                <a:latin typeface="Calibri" panose="020F0502020204030204" pitchFamily="34" charset="0"/>
                <a:cs typeface="Calibri" panose="020F0502020204030204" pitchFamily="34" charset="0"/>
              </a:rPr>
              <a:t>Performance comparison on Rhythmic Gymnastics (RG) and Figure Skating Video (</a:t>
            </a:r>
            <a:r>
              <a:rPr kumimoji="1" lang="en-GB" altLang="zh-CN" sz="2978" b="1" dirty="0" err="1">
                <a:latin typeface="Calibri" panose="020F0502020204030204" pitchFamily="34" charset="0"/>
                <a:cs typeface="Calibri" panose="020F0502020204030204" pitchFamily="34" charset="0"/>
              </a:rPr>
              <a:t>Fis</a:t>
            </a:r>
            <a:r>
              <a:rPr kumimoji="1" lang="en-GB" altLang="zh-CN" sz="2978" b="1" dirty="0">
                <a:latin typeface="Calibri" panose="020F0502020204030204" pitchFamily="34" charset="0"/>
                <a:cs typeface="Calibri" panose="020F0502020204030204" pitchFamily="34" charset="0"/>
              </a:rPr>
              <a:t>-V) dataset</a:t>
            </a:r>
            <a:endParaRPr kumimoji="1" lang="zh-CN" altLang="en-US" sz="2978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kumimoji="1" lang="zh-CN" altLang="en-US" sz="8148" dirty="0"/>
          </a:p>
        </p:txBody>
      </p:sp>
      <p:sp>
        <p:nvSpPr>
          <p:cNvPr id="221" name="文本框 220">
            <a:extLst>
              <a:ext uri="{FF2B5EF4-FFF2-40B4-BE49-F238E27FC236}">
                <a16:creationId xmlns:a16="http://schemas.microsoft.com/office/drawing/2014/main" id="{B7800764-1FDE-824F-822E-3316AF7BFDC6}"/>
              </a:ext>
            </a:extLst>
          </p:cNvPr>
          <p:cNvSpPr txBox="1"/>
          <p:nvPr/>
        </p:nvSpPr>
        <p:spPr>
          <a:xfrm>
            <a:off x="19838492" y="29491846"/>
            <a:ext cx="7595349" cy="18044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sz="2978" b="1" dirty="0"/>
              <a:t>Performance comparison on LOGO dataset</a:t>
            </a:r>
          </a:p>
          <a:p>
            <a:endParaRPr kumimoji="1" lang="zh-CN" altLang="en-US" sz="8148" dirty="0"/>
          </a:p>
        </p:txBody>
      </p:sp>
      <p:sp>
        <p:nvSpPr>
          <p:cNvPr id="222" name="object 3">
            <a:extLst>
              <a:ext uri="{FF2B5EF4-FFF2-40B4-BE49-F238E27FC236}">
                <a16:creationId xmlns:a16="http://schemas.microsoft.com/office/drawing/2014/main" id="{83900D94-AF3C-EC40-9558-394C0D2464B3}"/>
              </a:ext>
            </a:extLst>
          </p:cNvPr>
          <p:cNvSpPr txBox="1">
            <a:spLocks/>
          </p:cNvSpPr>
          <p:nvPr/>
        </p:nvSpPr>
        <p:spPr>
          <a:xfrm>
            <a:off x="26462403" y="3103760"/>
            <a:ext cx="4022082" cy="901695"/>
          </a:xfrm>
          <a:prstGeom prst="rect">
            <a:avLst/>
          </a:prstGeom>
        </p:spPr>
        <p:txBody>
          <a:bodyPr vert="horz" wrap="square" lIns="0" tIns="374180" rIns="0" bIns="0" rtlCol="0" anchor="ctr">
            <a:spAutoFit/>
          </a:bodyPr>
          <a:lstStyle>
            <a:lvl1pPr algn="l" defTabSz="106683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7017" algn="ctr">
              <a:lnSpc>
                <a:spcPct val="100000"/>
              </a:lnSpc>
              <a:spcBef>
                <a:spcPts val="4223"/>
              </a:spcBef>
              <a:spcAft>
                <a:spcPts val="2553"/>
              </a:spcAft>
            </a:pPr>
            <a:r>
              <a:rPr lang="en-GB" sz="3404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Scan To Read</a:t>
            </a:r>
            <a:endParaRPr lang="en-GB" sz="1702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186" name="组合 185">
            <a:extLst>
              <a:ext uri="{FF2B5EF4-FFF2-40B4-BE49-F238E27FC236}">
                <a16:creationId xmlns:a16="http://schemas.microsoft.com/office/drawing/2014/main" id="{60927C31-11B0-484A-9C50-ECEF83D4F264}"/>
              </a:ext>
            </a:extLst>
          </p:cNvPr>
          <p:cNvGrpSpPr/>
          <p:nvPr/>
        </p:nvGrpSpPr>
        <p:grpSpPr>
          <a:xfrm>
            <a:off x="1417172" y="34826226"/>
            <a:ext cx="27656908" cy="7550686"/>
            <a:chOff x="1260506" y="29379310"/>
            <a:chExt cx="27656908" cy="7550686"/>
          </a:xfrm>
        </p:grpSpPr>
        <p:pic>
          <p:nvPicPr>
            <p:cNvPr id="1032" name="图片 1031" descr="图形用户界面&#10;&#10;描述已自动生成">
              <a:extLst>
                <a:ext uri="{FF2B5EF4-FFF2-40B4-BE49-F238E27FC236}">
                  <a16:creationId xmlns:a16="http://schemas.microsoft.com/office/drawing/2014/main" id="{AFC2619C-51C3-124C-ABB8-D64C6787F1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6334"/>
            <a:stretch/>
          </p:blipFill>
          <p:spPr>
            <a:xfrm>
              <a:off x="14437093" y="30104075"/>
              <a:ext cx="14480321" cy="6825921"/>
            </a:xfrm>
            <a:prstGeom prst="rect">
              <a:avLst/>
            </a:prstGeom>
          </p:spPr>
        </p:pic>
        <p:pic>
          <p:nvPicPr>
            <p:cNvPr id="215" name="Picture 2">
              <a:extLst>
                <a:ext uri="{FF2B5EF4-FFF2-40B4-BE49-F238E27FC236}">
                  <a16:creationId xmlns:a16="http://schemas.microsoft.com/office/drawing/2014/main" id="{7423D958-1F91-8F4E-B1BA-F77104DFA1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60506" y="30007876"/>
              <a:ext cx="11769808" cy="306965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6" name="Picture 4">
              <a:extLst>
                <a:ext uri="{FF2B5EF4-FFF2-40B4-BE49-F238E27FC236}">
                  <a16:creationId xmlns:a16="http://schemas.microsoft.com/office/drawing/2014/main" id="{DAEDAC8B-3758-5E4E-A3BD-43DF4C5634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67693" y="33345606"/>
              <a:ext cx="4854018" cy="29511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7" name="Picture 6">
              <a:extLst>
                <a:ext uri="{FF2B5EF4-FFF2-40B4-BE49-F238E27FC236}">
                  <a16:creationId xmlns:a16="http://schemas.microsoft.com/office/drawing/2014/main" id="{4873B522-7DAD-474A-B73C-1AE22543AC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97484" y="33219065"/>
              <a:ext cx="4997927" cy="31450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4" name="文本框 223">
              <a:extLst>
                <a:ext uri="{FF2B5EF4-FFF2-40B4-BE49-F238E27FC236}">
                  <a16:creationId xmlns:a16="http://schemas.microsoft.com/office/drawing/2014/main" id="{93231C94-8073-234D-919A-08062AA6E4BA}"/>
                </a:ext>
              </a:extLst>
            </p:cNvPr>
            <p:cNvSpPr txBox="1"/>
            <p:nvPr/>
          </p:nvSpPr>
          <p:spPr>
            <a:xfrm>
              <a:off x="17465150" y="29482268"/>
              <a:ext cx="9044141" cy="5506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GB" altLang="zh-CN" sz="2978" b="1" dirty="0"/>
                <a:t>Visualization of clip-level weight-score regression</a:t>
              </a:r>
              <a:endParaRPr kumimoji="1" lang="zh-CN" altLang="en-US" sz="8148" dirty="0"/>
            </a:p>
          </p:txBody>
        </p:sp>
        <p:sp>
          <p:nvSpPr>
            <p:cNvPr id="225" name="文本框 224">
              <a:extLst>
                <a:ext uri="{FF2B5EF4-FFF2-40B4-BE49-F238E27FC236}">
                  <a16:creationId xmlns:a16="http://schemas.microsoft.com/office/drawing/2014/main" id="{B86CF337-B21E-574E-87B8-B1431C6D65A6}"/>
                </a:ext>
              </a:extLst>
            </p:cNvPr>
            <p:cNvSpPr txBox="1"/>
            <p:nvPr/>
          </p:nvSpPr>
          <p:spPr>
            <a:xfrm>
              <a:off x="5374978" y="29379310"/>
              <a:ext cx="3029997" cy="18044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GB" altLang="zh-CN" sz="2978" b="1" dirty="0"/>
                <a:t>Ablation Studies</a:t>
              </a:r>
              <a:endParaRPr kumimoji="1" lang="zh-CN" altLang="en-US" sz="2978" b="1" dirty="0"/>
            </a:p>
            <a:p>
              <a:endParaRPr kumimoji="1" lang="zh-CN" altLang="en-US" sz="8148" dirty="0"/>
            </a:p>
          </p:txBody>
        </p:sp>
      </p:grpSp>
      <p:sp>
        <p:nvSpPr>
          <p:cNvPr id="227" name="同侧圆角矩形 226">
            <a:extLst>
              <a:ext uri="{FF2B5EF4-FFF2-40B4-BE49-F238E27FC236}">
                <a16:creationId xmlns:a16="http://schemas.microsoft.com/office/drawing/2014/main" id="{B75A6007-EE24-6C47-9395-6214F7D4AA92}"/>
              </a:ext>
            </a:extLst>
          </p:cNvPr>
          <p:cNvSpPr/>
          <p:nvPr/>
        </p:nvSpPr>
        <p:spPr>
          <a:xfrm>
            <a:off x="459938" y="10847159"/>
            <a:ext cx="13056670" cy="1043744"/>
          </a:xfrm>
          <a:prstGeom prst="round2SameRect">
            <a:avLst/>
          </a:prstGeom>
          <a:solidFill>
            <a:srgbClr val="145F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altLang="zh-CN" sz="5106" dirty="0">
                <a:solidFill>
                  <a:schemeClr val="bg1"/>
                </a:solidFill>
                <a:latin typeface="Aptos" panose="020B0004020202020204" pitchFamily="34" charset="0"/>
              </a:rPr>
              <a:t>Methodology</a:t>
            </a:r>
            <a:endParaRPr kumimoji="1" lang="en-GB" altLang="zh-CN" sz="4255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pic>
        <p:nvPicPr>
          <p:cNvPr id="171" name="图片 170">
            <a:extLst>
              <a:ext uri="{FF2B5EF4-FFF2-40B4-BE49-F238E27FC236}">
                <a16:creationId xmlns:a16="http://schemas.microsoft.com/office/drawing/2014/main" id="{AC77A456-F6D7-4A41-BC6B-E2AA5A39DAAE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4305024" y="12279514"/>
            <a:ext cx="14942389" cy="3586460"/>
          </a:xfrm>
          <a:prstGeom prst="rect">
            <a:avLst/>
          </a:prstGeom>
        </p:spPr>
      </p:pic>
      <p:pic>
        <p:nvPicPr>
          <p:cNvPr id="258" name="Picture 7">
            <a:extLst>
              <a:ext uri="{FF2B5EF4-FFF2-40B4-BE49-F238E27FC236}">
                <a16:creationId xmlns:a16="http://schemas.microsoft.com/office/drawing/2014/main" id="{C211E5E1-4D36-E749-9DE4-C37E07207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92666" y="23212065"/>
            <a:ext cx="7780776" cy="4518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9" name="圆角矩形标注 258">
            <a:extLst>
              <a:ext uri="{FF2B5EF4-FFF2-40B4-BE49-F238E27FC236}">
                <a16:creationId xmlns:a16="http://schemas.microsoft.com/office/drawing/2014/main" id="{B4FC068F-9197-5249-98F8-C159EF4DD4D3}"/>
              </a:ext>
            </a:extLst>
          </p:cNvPr>
          <p:cNvSpPr/>
          <p:nvPr/>
        </p:nvSpPr>
        <p:spPr>
          <a:xfrm>
            <a:off x="21378223" y="21991053"/>
            <a:ext cx="2591714" cy="1499788"/>
          </a:xfrm>
          <a:prstGeom prst="wedgeRoundRect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/>
              <a:t>Quality</a:t>
            </a:r>
          </a:p>
          <a:p>
            <a:pPr algn="ctr"/>
            <a:r>
              <a:rPr kumimoji="1" lang="en-US" altLang="zh-CN" sz="4000" dirty="0"/>
              <a:t>(Score)</a:t>
            </a:r>
            <a:r>
              <a:rPr kumimoji="1" lang="en-GB" altLang="zh-CN" sz="4000" dirty="0"/>
              <a:t>?</a:t>
            </a:r>
            <a:endParaRPr kumimoji="1" lang="zh-CN" altLang="en-US" sz="4000" dirty="0"/>
          </a:p>
        </p:txBody>
      </p:sp>
      <p:sp>
        <p:nvSpPr>
          <p:cNvPr id="260" name="圆角矩形标注 259">
            <a:extLst>
              <a:ext uri="{FF2B5EF4-FFF2-40B4-BE49-F238E27FC236}">
                <a16:creationId xmlns:a16="http://schemas.microsoft.com/office/drawing/2014/main" id="{92538774-C08D-664A-B7A9-6CCCE0BEC9D4}"/>
              </a:ext>
            </a:extLst>
          </p:cNvPr>
          <p:cNvSpPr/>
          <p:nvPr/>
        </p:nvSpPr>
        <p:spPr>
          <a:xfrm flipH="1">
            <a:off x="24588272" y="21958182"/>
            <a:ext cx="2980176" cy="1499788"/>
          </a:xfrm>
          <a:prstGeom prst="wedgeRoundRect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GB" altLang="zh-CN" sz="4000" dirty="0"/>
              <a:t>Difficulty</a:t>
            </a:r>
          </a:p>
          <a:p>
            <a:pPr algn="ctr"/>
            <a:r>
              <a:rPr kumimoji="1" lang="en-GB" altLang="zh-CN" sz="4000" dirty="0"/>
              <a:t>(Weight)?</a:t>
            </a:r>
            <a:endParaRPr kumimoji="1" lang="zh-CN" altLang="en-US" sz="4000" dirty="0"/>
          </a:p>
        </p:txBody>
      </p:sp>
      <p:sp>
        <p:nvSpPr>
          <p:cNvPr id="267" name="同侧圆角矩形 266">
            <a:extLst>
              <a:ext uri="{FF2B5EF4-FFF2-40B4-BE49-F238E27FC236}">
                <a16:creationId xmlns:a16="http://schemas.microsoft.com/office/drawing/2014/main" id="{75D726E8-A56D-544D-92EC-106C887F0DD5}"/>
              </a:ext>
            </a:extLst>
          </p:cNvPr>
          <p:cNvSpPr/>
          <p:nvPr/>
        </p:nvSpPr>
        <p:spPr>
          <a:xfrm>
            <a:off x="18826627" y="18386877"/>
            <a:ext cx="10886211" cy="1043744"/>
          </a:xfrm>
          <a:prstGeom prst="round2SameRect">
            <a:avLst/>
          </a:prstGeom>
          <a:solidFill>
            <a:srgbClr val="145F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GB" altLang="zh-CN" sz="5106" dirty="0">
                <a:latin typeface="Aptos" panose="020B0004020202020204" pitchFamily="34" charset="0"/>
              </a:rPr>
              <a:t>Weight-Score regression head</a:t>
            </a:r>
            <a:endParaRPr kumimoji="1" lang="zh-CN" altLang="en-US" sz="5106" dirty="0"/>
          </a:p>
        </p:txBody>
      </p:sp>
      <p:sp>
        <p:nvSpPr>
          <p:cNvPr id="268" name="同侧圆角矩形 267">
            <a:extLst>
              <a:ext uri="{FF2B5EF4-FFF2-40B4-BE49-F238E27FC236}">
                <a16:creationId xmlns:a16="http://schemas.microsoft.com/office/drawing/2014/main" id="{75D3891E-702F-7542-AC51-DAA1BE7D412D}"/>
              </a:ext>
            </a:extLst>
          </p:cNvPr>
          <p:cNvSpPr/>
          <p:nvPr/>
        </p:nvSpPr>
        <p:spPr>
          <a:xfrm>
            <a:off x="13987801" y="10859316"/>
            <a:ext cx="15725040" cy="1043744"/>
          </a:xfrm>
          <a:prstGeom prst="round2SameRect">
            <a:avLst/>
          </a:prstGeom>
          <a:solidFill>
            <a:srgbClr val="145F8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altLang="zh-CN" sz="5106" dirty="0">
                <a:solidFill>
                  <a:schemeClr val="bg1"/>
                </a:solidFill>
                <a:latin typeface="Aptos" panose="020B0004020202020204" pitchFamily="34" charset="0"/>
              </a:rPr>
              <a:t>Query Initialization Module</a:t>
            </a:r>
            <a:endParaRPr kumimoji="1" lang="en-GB" altLang="zh-CN" sz="4255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270" name="文本框 269">
            <a:extLst>
              <a:ext uri="{FF2B5EF4-FFF2-40B4-BE49-F238E27FC236}">
                <a16:creationId xmlns:a16="http://schemas.microsoft.com/office/drawing/2014/main" id="{B380A55A-90D7-D14F-A3CB-1840DB296274}"/>
              </a:ext>
            </a:extLst>
          </p:cNvPr>
          <p:cNvSpPr txBox="1"/>
          <p:nvPr/>
        </p:nvSpPr>
        <p:spPr>
          <a:xfrm>
            <a:off x="14644169" y="9396125"/>
            <a:ext cx="1499602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07876" indent="-607876">
              <a:buFont typeface="Arial" panose="020B0604020202020204" pitchFamily="34" charset="0"/>
              <a:buChar char="•"/>
            </a:pPr>
            <a:r>
              <a:rPr kumimoji="1" lang="en-GB" altLang="zh-CN" sz="4000" dirty="0">
                <a:latin typeface="Aptos" panose="020B0004020202020204" pitchFamily="34" charset="0"/>
              </a:rPr>
              <a:t>Temporal sequences lead the model to select shortcuts and skip decoder self-attention, thus preventing output degradation.</a:t>
            </a:r>
          </a:p>
        </p:txBody>
      </p:sp>
      <p:sp>
        <p:nvSpPr>
          <p:cNvPr id="181" name="文本框 180">
            <a:extLst>
              <a:ext uri="{FF2B5EF4-FFF2-40B4-BE49-F238E27FC236}">
                <a16:creationId xmlns:a16="http://schemas.microsoft.com/office/drawing/2014/main" id="{15735ABD-E590-474E-818B-6EE10299F06A}"/>
              </a:ext>
            </a:extLst>
          </p:cNvPr>
          <p:cNvSpPr txBox="1"/>
          <p:nvPr/>
        </p:nvSpPr>
        <p:spPr>
          <a:xfrm>
            <a:off x="18619360" y="19727020"/>
            <a:ext cx="1130074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07876" indent="-607876">
              <a:buFont typeface="Arial" panose="020B0604020202020204" pitchFamily="34" charset="0"/>
              <a:buChar char="•"/>
            </a:pPr>
            <a:r>
              <a:rPr lang="en-GB" altLang="zh-CN" sz="4000" dirty="0">
                <a:latin typeface="Aptos" panose="020B0004020202020204" pitchFamily="34" charset="0"/>
              </a:rPr>
              <a:t>Decoupling the output the decoder into </a:t>
            </a:r>
            <a:r>
              <a:rPr lang="en-GB" altLang="zh-CN" sz="4000" b="1" dirty="0">
                <a:latin typeface="Aptos" panose="020B0004020202020204" pitchFamily="34" charset="0"/>
              </a:rPr>
              <a:t>weight</a:t>
            </a:r>
            <a:r>
              <a:rPr lang="en-GB" altLang="zh-CN" sz="4000" dirty="0">
                <a:latin typeface="Aptos" panose="020B0004020202020204" pitchFamily="34" charset="0"/>
              </a:rPr>
              <a:t> and </a:t>
            </a:r>
            <a:r>
              <a:rPr lang="en-GB" altLang="zh-CN" sz="4000" b="1" dirty="0">
                <a:latin typeface="Aptos" panose="020B0004020202020204" pitchFamily="34" charset="0"/>
              </a:rPr>
              <a:t>score</a:t>
            </a:r>
            <a:r>
              <a:rPr lang="en-GB" altLang="zh-CN" sz="4000" dirty="0">
                <a:latin typeface="Aptos" panose="020B0004020202020204" pitchFamily="34" charset="0"/>
              </a:rPr>
              <a:t> branches to align with the scoring logic of human judges in the real world.</a:t>
            </a:r>
            <a:endParaRPr kumimoji="1" lang="zh-CN" altLang="en-US" sz="4000" dirty="0">
              <a:latin typeface="Aptos" panose="020B0004020202020204" pitchFamily="34" charset="0"/>
            </a:endParaRPr>
          </a:p>
        </p:txBody>
      </p:sp>
      <p:pic>
        <p:nvPicPr>
          <p:cNvPr id="184" name="Picture 13" descr="BMVC 2024 Logo">
            <a:extLst>
              <a:ext uri="{FF2B5EF4-FFF2-40B4-BE49-F238E27FC236}">
                <a16:creationId xmlns:a16="http://schemas.microsoft.com/office/drawing/2014/main" id="{19D27CB9-4DE9-0048-BC50-4E0E6ED9BE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479" y="91963"/>
            <a:ext cx="4591074" cy="1708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ogo-secondary-negative">
            <a:extLst>
              <a:ext uri="{FF2B5EF4-FFF2-40B4-BE49-F238E27FC236}">
                <a16:creationId xmlns:a16="http://schemas.microsoft.com/office/drawing/2014/main" id="{93AE4AE6-8E29-0340-8885-34A743FBFF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2">
            <a:clrChange>
              <a:clrFrom>
                <a:srgbClr val="001641"/>
              </a:clrFrom>
              <a:clrTo>
                <a:srgbClr val="001641">
                  <a:alpha val="0"/>
                </a:srgbClr>
              </a:clrTo>
            </a:clrChange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sharpenSoften amoun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29" t="31452" r="19163" b="33548"/>
          <a:stretch/>
        </p:blipFill>
        <p:spPr bwMode="auto">
          <a:xfrm>
            <a:off x="9943066" y="200025"/>
            <a:ext cx="4432540" cy="1651939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9" grpId="0" animBg="1"/>
      <p:bldP spid="260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12018</TotalTime>
  <Words>269</Words>
  <Application>Microsoft Macintosh PowerPoint</Application>
  <PresentationFormat>自定义</PresentationFormat>
  <Paragraphs>31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等线</vt:lpstr>
      <vt:lpstr>Aharoni</vt:lpstr>
      <vt:lpstr>Aptos</vt:lpstr>
      <vt:lpstr>Arial</vt:lpstr>
      <vt:lpstr>Calibri</vt:lpstr>
      <vt:lpstr>Calibri Light</vt:lpstr>
      <vt:lpstr>Office 主题​​</vt:lpstr>
      <vt:lpstr>Interpretable Long-term Action Quality Assessment  Xu Dong, Xinran Liu, Wanqing Li, Anthony Adeyemi-Ejeye, Andrew Gilbert Github Page: https://github.com/dx199771/Interpretability-AQA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Interpretable Long-term Action Quality Assessment  Xu Dong, Xinran Liu, Wanqing Li, Anthony Adeyemi-Ejeye, Andrew Gilbert, Andrew Gilbert</dc:title>
  <dc:creator>Rahmaniboldaji, Sadegh (PG/R - Music &amp; Media)</dc:creator>
  <cp:lastModifiedBy>Dong, Xu (PG/R - Music &amp; Media)</cp:lastModifiedBy>
  <cp:revision>7</cp:revision>
  <dcterms:created xsi:type="dcterms:W3CDTF">2024-10-26T21:05:12Z</dcterms:created>
  <dcterms:modified xsi:type="dcterms:W3CDTF">2024-11-04T11:55:50Z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2024-09-18T00:00:00Z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2024-10-26T00:00:00Z</vt:filetime>
  </property>
  <property fmtid="{D5CDD505-2E9C-101B-9397-08002B2CF9AE}" pid="5" name="Producer">
    <vt:lpwstr>Microsoft® PowerPoint® for Microsoft 365</vt:lpwstr>
  </property>
</Properties>
</file>